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8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8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09" autoAdjust="0"/>
  </p:normalViewPr>
  <p:slideViewPr>
    <p:cSldViewPr snapToGrid="0" showGuides="1">
      <p:cViewPr varScale="1">
        <p:scale>
          <a:sx n="73" d="100"/>
          <a:sy n="73" d="100"/>
        </p:scale>
        <p:origin x="158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18-Jan-24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18-Jan-24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29" y="1295217"/>
            <a:ext cx="7787741" cy="54108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098507"/>
            <a:ext cx="4244605" cy="958445"/>
          </a:xfrm>
          <a:prstGeom prst="wedgeRoundRectCallout">
            <a:avLst>
              <a:gd name="adj1" fmla="val -47617"/>
              <a:gd name="adj2" fmla="val -16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726920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482286"/>
            <a:ext cx="2799538" cy="1409099"/>
          </a:xfrm>
          <a:prstGeom prst="wedgeRoundRectCallout">
            <a:avLst>
              <a:gd name="adj1" fmla="val 111427"/>
              <a:gd name="adj2" fmla="val 57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57709" y="3658828"/>
            <a:ext cx="2435758" cy="292771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Копиране</a:t>
            </a:r>
          </a:p>
          <a:p>
            <a:r>
              <a:rPr lang="bg-BG" sz="3600" b="1" dirty="0"/>
              <a:t>Преместване</a:t>
            </a:r>
          </a:p>
          <a:p>
            <a:r>
              <a:rPr lang="bg-BG" sz="3600" b="1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61" y="1289013"/>
            <a:ext cx="1951054" cy="195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99" y="2707532"/>
            <a:ext cx="2103272" cy="210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02" y="4291329"/>
            <a:ext cx="1943695" cy="1943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48" y="4452486"/>
            <a:ext cx="1621379" cy="16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56" y="1125979"/>
            <a:ext cx="8027719" cy="55609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41753" y="1406433"/>
            <a:ext cx="2670629" cy="971491"/>
          </a:xfrm>
          <a:prstGeom prst="wedgeRoundRectCallout">
            <a:avLst>
              <a:gd name="adj1" fmla="val 71454"/>
              <a:gd name="adj2" fmla="val 118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74786"/>
              <a:gd name="adj2" fmla="val 122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7159"/>
              <a:gd name="adj2" fmla="val -863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34569" y="3023657"/>
            <a:ext cx="428916" cy="4053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63534" y="3023657"/>
            <a:ext cx="306727" cy="4053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3"/>
          <a:srcRect b="1774"/>
          <a:stretch/>
        </p:blipFill>
        <p:spPr>
          <a:xfrm>
            <a:off x="2495549" y="1122838"/>
            <a:ext cx="6970576" cy="5611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852717" y="4676141"/>
            <a:ext cx="3463725" cy="1163648"/>
          </a:xfrm>
          <a:prstGeom prst="wedgeRoundRectCallout">
            <a:avLst>
              <a:gd name="adj1" fmla="val -101251"/>
              <a:gd name="adj2" fmla="val -1366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095988" y="1996821"/>
            <a:ext cx="2428877" cy="659619"/>
          </a:xfrm>
          <a:prstGeom prst="wedgeRoundRectCallout">
            <a:avLst>
              <a:gd name="adj1" fmla="val -100767"/>
              <a:gd name="adj2" fmla="val -76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54" y="1137742"/>
            <a:ext cx="6983468" cy="56195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000876" y="4357690"/>
            <a:ext cx="4533900" cy="1243010"/>
          </a:xfrm>
          <a:prstGeom prst="wedgeRoundRectCallout">
            <a:avLst>
              <a:gd name="adj1" fmla="val -38914"/>
              <a:gd name="adj2" fmla="val -117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09" y="1116280"/>
            <a:ext cx="7982557" cy="5453777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036478" y="4426777"/>
            <a:ext cx="3463725" cy="1163648"/>
          </a:xfrm>
          <a:prstGeom prst="wedgeRoundRectCallout">
            <a:avLst>
              <a:gd name="adj1" fmla="val -58895"/>
              <a:gd name="adj2" fmla="val -1220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882207" y="2333687"/>
            <a:ext cx="2867017" cy="1262943"/>
          </a:xfrm>
          <a:prstGeom prst="wedgeRoundRectCallout">
            <a:avLst>
              <a:gd name="adj1" fmla="val 105044"/>
              <a:gd name="adj2" fmla="val -71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 върху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07" y="1122603"/>
            <a:ext cx="7968910" cy="5444452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8" name="Закръглено правоъгълно изнесено означение 14"/>
          <p:cNvSpPr/>
          <p:nvPr/>
        </p:nvSpPr>
        <p:spPr bwMode="auto">
          <a:xfrm>
            <a:off x="3180212" y="3928036"/>
            <a:ext cx="2867017" cy="1262943"/>
          </a:xfrm>
          <a:prstGeom prst="wedgeRoundRectCallout">
            <a:avLst>
              <a:gd name="adj1" fmla="val 84119"/>
              <a:gd name="adj2" fmla="val -83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</a:p>
        </p:txBody>
      </p:sp>
      <p:sp>
        <p:nvSpPr>
          <p:cNvPr id="10" name="Закръглено правоъгълно изнесено означение 6"/>
          <p:cNvSpPr/>
          <p:nvPr/>
        </p:nvSpPr>
        <p:spPr bwMode="auto">
          <a:xfrm>
            <a:off x="7986218" y="3998374"/>
            <a:ext cx="3749039" cy="1467728"/>
          </a:xfrm>
          <a:prstGeom prst="wedgeRoundRectCallout">
            <a:avLst>
              <a:gd name="adj1" fmla="val -41189"/>
              <a:gd name="adj2" fmla="val -801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</a:p>
        </p:txBody>
      </p:sp>
    </p:spTree>
    <p:extLst>
      <p:ext uri="{BB962C8B-B14F-4D97-AF65-F5344CB8AC3E}">
        <p14:creationId xmlns:p14="http://schemas.microsoft.com/office/powerpoint/2010/main" val="45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</a:t>
            </a:r>
            <a:r>
              <a:rPr lang="bg-BG" b="1" dirty="0"/>
              <a:t>необратима команда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</a:t>
            </a:r>
            <a:r>
              <a:rPr lang="bg-BG" b="1" dirty="0"/>
              <a:t>невинаги</a:t>
            </a:r>
            <a:r>
              <a:rPr lang="bg-BG" dirty="0"/>
              <a:t> може да се възстановят</a:t>
            </a:r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81" y="1246550"/>
            <a:ext cx="6595088" cy="5306984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524750" y="4029936"/>
            <a:ext cx="3611753" cy="1274216"/>
          </a:xfrm>
          <a:prstGeom prst="wedgeRoundRectCallout">
            <a:avLst>
              <a:gd name="adj1" fmla="val -11592"/>
              <a:gd name="adj2" fmla="val -931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изтриваме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77740"/>
              <a:gd name="adj2" fmla="val -100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действия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/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͏</a:t>
            </a:r>
            <a:r>
              <a:rPr lang="bg-BG" sz="3400" b="1" dirty="0"/>
              <a:t>Изглед</a:t>
            </a:r>
            <a:r>
              <a:rPr lang="bg-BG" sz="3400" dirty="0"/>
              <a:t> и </a:t>
            </a:r>
            <a:r>
              <a:rPr lang="bg-BG" sz="3400" b="1" dirty="0"/>
              <a:t>визуализация</a:t>
            </a:r>
            <a:r>
              <a:rPr lang="bg-BG" sz="3400" dirty="0"/>
              <a:t>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61" y="1271211"/>
            <a:ext cx="7699453" cy="5486039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7038026" y="4743560"/>
            <a:ext cx="3285981" cy="1083872"/>
          </a:xfrm>
          <a:prstGeom prst="wedgeRoundRectCallout">
            <a:avLst>
              <a:gd name="adj1" fmla="val -46559"/>
              <a:gd name="adj2" fmla="val 19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 правоъгълник 9"/>
          <p:cNvSpPr/>
          <p:nvPr/>
        </p:nvSpPr>
        <p:spPr bwMode="auto">
          <a:xfrm>
            <a:off x="4513942" y="3699316"/>
            <a:ext cx="1262742" cy="30209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8278574" y="1508258"/>
            <a:ext cx="3276991" cy="789792"/>
          </a:xfrm>
          <a:prstGeom prst="wedgeRoundRectCallout">
            <a:avLst>
              <a:gd name="adj1" fmla="val -103928"/>
              <a:gd name="adj2" fmla="val 154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278574" y="2718747"/>
            <a:ext cx="3486150" cy="1192528"/>
          </a:xfrm>
          <a:prstGeom prst="wedgeRoundRectCallout">
            <a:avLst>
              <a:gd name="adj1" fmla="val -135314"/>
              <a:gd name="adj2" fmla="val 11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изтрие файла безвъзвратно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53375" y="4331972"/>
            <a:ext cx="3735344" cy="834456"/>
          </a:xfrm>
          <a:prstGeom prst="wedgeRoundRectCallout">
            <a:avLst>
              <a:gd name="adj1" fmla="val -106767"/>
              <a:gd name="adj2" fmla="val -96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възстанови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 правоъгълник 9">
            <a:extLst>
              <a:ext uri="{FF2B5EF4-FFF2-40B4-BE49-F238E27FC236}">
                <a16:creationId xmlns:a16="http://schemas.microsoft.com/office/drawing/2014/main" id="{6119C6C1-C46A-9789-9E26-DF7E9DE85BAD}"/>
              </a:ext>
            </a:extLst>
          </p:cNvPr>
          <p:cNvSpPr/>
          <p:nvPr/>
        </p:nvSpPr>
        <p:spPr bwMode="auto">
          <a:xfrm>
            <a:off x="4892658" y="3277944"/>
            <a:ext cx="391693" cy="30209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51" y="1305491"/>
            <a:ext cx="8774673" cy="52625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/>
          <p:cNvSpPr/>
          <p:nvPr/>
        </p:nvSpPr>
        <p:spPr bwMode="auto">
          <a:xfrm>
            <a:off x="7381877" y="1757548"/>
            <a:ext cx="4629150" cy="1163696"/>
          </a:xfrm>
          <a:prstGeom prst="wedgeRoundRectCallout">
            <a:avLst>
              <a:gd name="adj1" fmla="val 566"/>
              <a:gd name="adj2" fmla="val 130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потвърждаване преди изтриване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504058" cy="236576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/>
          <a:srcRect l="3946" t="4989" r="2663" b="5144"/>
          <a:stretch/>
        </p:blipFill>
        <p:spPr>
          <a:xfrm>
            <a:off x="418752" y="2802576"/>
            <a:ext cx="5819751" cy="36551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/>
              <a:t>улеснение на работата с папки</a:t>
            </a:r>
          </a:p>
          <a:p>
            <a:r>
              <a:rPr lang="bg-BG" b="1" dirty="0"/>
              <a:t>Бърза</a:t>
            </a:r>
            <a:r>
              <a:rPr lang="bg-BG" dirty="0"/>
              <a:t> и </a:t>
            </a:r>
            <a:r>
              <a:rPr lang="bg-BG" b="1" dirty="0"/>
              <a:t>удобна</a:t>
            </a:r>
            <a:r>
              <a:rPr lang="bg-BG" dirty="0"/>
              <a:t>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3"/>
          <a:srcRect l="4048" t="4947" r="5300" b="4527"/>
          <a:stretch/>
        </p:blipFill>
        <p:spPr>
          <a:xfrm>
            <a:off x="6568786" y="2800986"/>
            <a:ext cx="5199907" cy="3655139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2363"/>
              <a:gd name="adj2" fmla="val -60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 изберете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→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39" y="5226253"/>
            <a:ext cx="4337685" cy="1145971"/>
          </a:xfrm>
          <a:prstGeom prst="wedgeRoundRectCallout">
            <a:avLst>
              <a:gd name="adj1" fmla="val 38838"/>
              <a:gd name="adj2" fmla="val -71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от контекстното меню в работната 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302528"/>
            <a:ext cx="661181" cy="182880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36126" y="3008142"/>
            <a:ext cx="721508" cy="182880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8" y="1233808"/>
            <a:ext cx="7533544" cy="54025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867709" y="5393821"/>
            <a:ext cx="3178458" cy="808451"/>
          </a:xfrm>
          <a:prstGeom prst="wedgeRoundRectCallout">
            <a:avLst>
              <a:gd name="adj1" fmla="val -29529"/>
              <a:gd name="adj2" fmla="val -757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1021529" y="2150163"/>
            <a:ext cx="2937826" cy="1163652"/>
          </a:xfrm>
          <a:prstGeom prst="wedgeRoundRectCallout">
            <a:avLst>
              <a:gd name="adj1" fmla="val 131891"/>
              <a:gd name="adj2" fmla="val -62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66907"/>
              <a:gd name="adj2" fmla="val -2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6A732-D31B-5B6B-3971-CB3BC0A71837}"/>
              </a:ext>
            </a:extLst>
          </p:cNvPr>
          <p:cNvSpPr/>
          <p:nvPr/>
        </p:nvSpPr>
        <p:spPr bwMode="auto">
          <a:xfrm>
            <a:off x="7842738" y="2150163"/>
            <a:ext cx="1925516" cy="2922999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5810E-EC59-0EBB-9E43-69D00EE8C1CC}"/>
              </a:ext>
            </a:extLst>
          </p:cNvPr>
          <p:cNvSpPr/>
          <p:nvPr/>
        </p:nvSpPr>
        <p:spPr bwMode="auto">
          <a:xfrm>
            <a:off x="4943428" y="4757894"/>
            <a:ext cx="2899310" cy="1774916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</a:t>
            </a:r>
            <a:r>
              <a:rPr lang="bg-BG" sz="2800" dirty="0">
                <a:solidFill>
                  <a:schemeClr val="bg2"/>
                </a:solidFill>
              </a:rPr>
              <a:t>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съвкупност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и папки, </a:t>
            </a:r>
            <a:r>
              <a:rPr lang="bg-BG" sz="2800" dirty="0">
                <a:solidFill>
                  <a:schemeClr val="bg2"/>
                </a:solidFill>
              </a:rPr>
              <a:t>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Файловата система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дървовидната структура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 мениджър </a:t>
            </a:r>
            <a:r>
              <a:rPr lang="en-US" sz="2800" b="1" dirty="0">
                <a:solidFill>
                  <a:schemeClr val="bg2"/>
                </a:solidFill>
              </a:rPr>
              <a:t>– </a:t>
            </a:r>
            <a:r>
              <a:rPr lang="bg-BG" sz="2800" dirty="0">
                <a:solidFill>
                  <a:schemeClr val="bg2"/>
                </a:solidFill>
              </a:rPr>
              <a:t>улеснява действията с </a:t>
            </a:r>
            <a:r>
              <a:rPr lang="bg-BG" sz="2800" b="1" dirty="0">
                <a:solidFill>
                  <a:schemeClr val="bg2"/>
                </a:solidFill>
              </a:rPr>
              <a:t>файлове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папки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2"/>
                </a:solidFill>
              </a:rPr>
              <a:t>невинаги е 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Име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Разширение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типа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Разделител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между името и разширението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/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8172EB-9216-C209-E54D-E1B51D3446C2}"/>
              </a:ext>
            </a:extLst>
          </p:cNvPr>
          <p:cNvSpPr/>
          <p:nvPr/>
        </p:nvSpPr>
        <p:spPr bwMode="auto">
          <a:xfrm>
            <a:off x="7189077" y="1807780"/>
            <a:ext cx="4377336" cy="2848304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Да се започне със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screenshot</a:t>
            </a:r>
            <a:r>
              <a:rPr lang="bg-BG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: няколко файла в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Windows Explorer.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85875"/>
            <a:ext cx="11804832" cy="527427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/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Допустими</a:t>
            </a:r>
            <a:r>
              <a:rPr lang="bg-BG" sz="3200" dirty="0"/>
              <a:t> 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букви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цифри</a:t>
            </a:r>
            <a:r>
              <a:rPr lang="bg-BG" sz="3000" dirty="0"/>
              <a:t>,  </a:t>
            </a:r>
            <a:r>
              <a:rPr lang="bg-BG" sz="3000" b="1" dirty="0">
                <a:solidFill>
                  <a:schemeClr val="bg1"/>
                </a:solidFill>
              </a:rPr>
              <a:t>интервал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-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_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bg1"/>
                </a:solidFill>
              </a:rPr>
              <a:t>.</a:t>
            </a:r>
            <a:r>
              <a:rPr lang="bg-BG" sz="3000" dirty="0"/>
              <a:t> 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Недопустими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\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|</a:t>
            </a:r>
            <a:endParaRPr lang="en-US" sz="30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dirty="0"/>
              <a:t>Те имат</a:t>
            </a:r>
            <a:r>
              <a:rPr lang="en-US" sz="3000" dirty="0"/>
              <a:t> </a:t>
            </a:r>
            <a:r>
              <a:rPr lang="bg-BG" sz="3000" dirty="0"/>
              <a:t>специално предназначение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/>
              <a:t>предназначението на данните </a:t>
            </a:r>
            <a:r>
              <a:rPr lang="bg-BG" sz="3200" dirty="0"/>
              <a:t>във файла и програмите</a:t>
            </a:r>
            <a:r>
              <a:rPr lang="en-US" sz="3200" dirty="0"/>
              <a:t>,</a:t>
            </a:r>
            <a:r>
              <a:rPr lang="bg-BG" sz="3200" dirty="0"/>
              <a:t> с които може да се обработва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593844" y="4425518"/>
            <a:ext cx="2557466" cy="661128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851819" y="4302303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44874" y="1400336"/>
            <a:ext cx="4276578" cy="982463"/>
          </a:xfrm>
          <a:prstGeom prst="wedgeRoundRectCallout">
            <a:avLst>
              <a:gd name="adj1" fmla="val 25283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09985" y="3239589"/>
            <a:ext cx="3783295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93280" y="3239588"/>
            <a:ext cx="130629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23909" y="3239588"/>
            <a:ext cx="879497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png</a:t>
            </a:r>
            <a:endParaRPr lang="en-US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811143" y="1679101"/>
            <a:ext cx="3099068" cy="862296"/>
          </a:xfrm>
          <a:prstGeom prst="wedgeRoundRectCallout">
            <a:avLst>
              <a:gd name="adj1" fmla="val -42740"/>
              <a:gd name="adj2" fmla="val 10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40592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811143" y="3379289"/>
            <a:ext cx="3099068" cy="862296"/>
          </a:xfrm>
          <a:prstGeom prst="wedgeRoundRectCallout">
            <a:avLst>
              <a:gd name="adj1" fmla="val -38497"/>
              <a:gd name="adj2" fmla="val 161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6811143" y="5079477"/>
            <a:ext cx="3099068" cy="862296"/>
          </a:xfrm>
          <a:prstGeom prst="wedgeRoundRectCallout">
            <a:avLst>
              <a:gd name="adj1" fmla="val -29069"/>
              <a:gd name="adj2" fmla="val 127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02" y="1819921"/>
            <a:ext cx="5569132" cy="455137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</a:t>
            </a:r>
            <a:r>
              <a:rPr lang="bg-BG" sz="2800" b="1" dirty="0"/>
              <a:t>съвкупност</a:t>
            </a:r>
            <a:r>
              <a:rPr lang="bg-BG" sz="2800" dirty="0"/>
              <a:t> от </a:t>
            </a:r>
            <a:r>
              <a:rPr lang="bg-BG" sz="2800" b="1" dirty="0"/>
              <a:t>файлове</a:t>
            </a:r>
            <a:r>
              <a:rPr lang="en-US" sz="2800" dirty="0"/>
              <a:t> </a:t>
            </a:r>
            <a:r>
              <a:rPr lang="bg-BG" sz="2800" dirty="0"/>
              <a:t>и/или </a:t>
            </a:r>
            <a:r>
              <a:rPr lang="bg-BG" sz="2800" b="1" dirty="0"/>
              <a:t>подпапки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Име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Път</a:t>
            </a:r>
            <a:r>
              <a:rPr lang="bg-BG" sz="2800" dirty="0"/>
              <a:t>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/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83862"/>
              <a:gd name="adj2" fmla="val -5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12248"/>
              <a:gd name="adj2" fmla="val 3236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42439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7450892" y="2637148"/>
            <a:ext cx="1930500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26101" y="3981703"/>
            <a:ext cx="2638768" cy="216971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6CDF1C-05DB-2B5B-2868-6DA57DFBD178}"/>
              </a:ext>
            </a:extLst>
          </p:cNvPr>
          <p:cNvSpPr/>
          <p:nvPr/>
        </p:nvSpPr>
        <p:spPr bwMode="auto">
          <a:xfrm>
            <a:off x="6422638" y="3712815"/>
            <a:ext cx="2638768" cy="242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3" grpId="0" animBg="1"/>
      <p:bldP spid="2" grpId="0" animBg="1"/>
      <p:bldP spid="14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</a:t>
            </a:r>
            <a:r>
              <a:rPr lang="en-US" sz="3400" b="1" dirty="0"/>
              <a:t>–</a:t>
            </a:r>
            <a:r>
              <a:rPr lang="bg-BG" sz="3400" b="1" dirty="0"/>
              <a:t>дървовидна</a:t>
            </a:r>
            <a:r>
              <a:rPr lang="bg-BG" sz="3400" dirty="0"/>
              <a:t> </a:t>
            </a:r>
            <a:r>
              <a:rPr lang="bg-BG" sz="3400" b="1" dirty="0"/>
              <a:t>структура</a:t>
            </a:r>
            <a:r>
              <a:rPr lang="bg-BG" sz="3400" dirty="0"/>
              <a:t>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 мениджър </a:t>
            </a:r>
            <a:r>
              <a:rPr lang="en-US" sz="3400" b="1" dirty="0"/>
              <a:t>–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програма за </a:t>
            </a:r>
            <a:r>
              <a:rPr lang="bg-BG" sz="3400" b="1" dirty="0"/>
              <a:t>работа</a:t>
            </a:r>
            <a:r>
              <a:rPr lang="bg-BG" sz="3400" dirty="0"/>
              <a:t> с </a:t>
            </a:r>
            <a:r>
              <a:rPr lang="bg-BG" sz="3400" b="1" dirty="0"/>
              <a:t>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31" y="1504709"/>
            <a:ext cx="6446147" cy="44094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6936</TotalTime>
  <Words>878</Words>
  <Application>Microsoft Office PowerPoint</Application>
  <PresentationFormat>Widescreen</PresentationFormat>
  <Paragraphs>172</Paragraphs>
  <Slides>29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var(--ff-mono)</vt:lpstr>
      <vt:lpstr>Arial</vt:lpstr>
      <vt:lpstr>Calibri</vt:lpstr>
      <vt:lpstr>Consolas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Файлова система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Svetlin Nakov</cp:lastModifiedBy>
  <cp:revision>877</cp:revision>
  <dcterms:created xsi:type="dcterms:W3CDTF">2018-05-23T13:08:44Z</dcterms:created>
  <dcterms:modified xsi:type="dcterms:W3CDTF">2024-01-18T14:17:00Z</dcterms:modified>
  <cp:category/>
</cp:coreProperties>
</file>